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Poppins Light"/>
      <p:regular r:id="rId22"/>
      <p:bold r:id="rId23"/>
      <p:italic r:id="rId24"/>
      <p:boldItalic r:id="rId25"/>
    </p:embeddedFont>
    <p:embeddedFont>
      <p:font typeface="Poppins Medium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Poppins Thin"/>
      <p:regular r:id="rId34"/>
      <p:bold r:id="rId35"/>
      <p:italic r:id="rId36"/>
      <p:boldItalic r:id="rId37"/>
    </p:embeddedFont>
    <p:embeddedFont>
      <p:font typeface="Roboto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25FA8B-D26B-4C11-88CB-47DCF148146E}">
  <a:tblStyle styleId="{9D25FA8B-D26B-4C11-88CB-47DCF14814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italic.fntdata"/><Relationship Id="rId20" Type="http://schemas.openxmlformats.org/officeDocument/2006/relationships/font" Target="fonts/Poppins-italic.fntdata"/><Relationship Id="rId41" Type="http://schemas.openxmlformats.org/officeDocument/2006/relationships/font" Target="fonts/RobotoLight-boldItalic.fntdata"/><Relationship Id="rId22" Type="http://schemas.openxmlformats.org/officeDocument/2006/relationships/font" Target="fonts/PoppinsLight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PoppinsLight-italic.fntdata"/><Relationship Id="rId23" Type="http://schemas.openxmlformats.org/officeDocument/2006/relationships/font" Target="fonts/Poppi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oppinsMedium-regular.fntdata"/><Relationship Id="rId25" Type="http://schemas.openxmlformats.org/officeDocument/2006/relationships/font" Target="fonts/PoppinsLight-boldItalic.fntdata"/><Relationship Id="rId28" Type="http://schemas.openxmlformats.org/officeDocument/2006/relationships/font" Target="fonts/PoppinsMedium-italic.fntdata"/><Relationship Id="rId27" Type="http://schemas.openxmlformats.org/officeDocument/2006/relationships/font" Target="fonts/Poppins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oppins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4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6.xml"/><Relationship Id="rId35" Type="http://schemas.openxmlformats.org/officeDocument/2006/relationships/font" Target="fonts/PoppinsThin-bold.fntdata"/><Relationship Id="rId12" Type="http://schemas.openxmlformats.org/officeDocument/2006/relationships/slide" Target="slides/slide5.xml"/><Relationship Id="rId34" Type="http://schemas.openxmlformats.org/officeDocument/2006/relationships/font" Target="fonts/PoppinsThin-regular.fntdata"/><Relationship Id="rId15" Type="http://schemas.openxmlformats.org/officeDocument/2006/relationships/slide" Target="slides/slide8.xml"/><Relationship Id="rId37" Type="http://schemas.openxmlformats.org/officeDocument/2006/relationships/font" Target="fonts/PoppinsThin-boldItalic.fntdata"/><Relationship Id="rId14" Type="http://schemas.openxmlformats.org/officeDocument/2006/relationships/slide" Target="slides/slide7.xml"/><Relationship Id="rId36" Type="http://schemas.openxmlformats.org/officeDocument/2006/relationships/font" Target="fonts/PoppinsThin-italic.fntdata"/><Relationship Id="rId17" Type="http://schemas.openxmlformats.org/officeDocument/2006/relationships/slide" Target="slides/slide10.xml"/><Relationship Id="rId39" Type="http://schemas.openxmlformats.org/officeDocument/2006/relationships/font" Target="fonts/RobotoLight-bold.fntdata"/><Relationship Id="rId16" Type="http://schemas.openxmlformats.org/officeDocument/2006/relationships/slide" Target="slides/slide9.xml"/><Relationship Id="rId38" Type="http://schemas.openxmlformats.org/officeDocument/2006/relationships/font" Target="fonts/RobotoLight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1ff3fd4ec_4_408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11ff3fd4ec_4_408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g111ff3fd4ec_4_408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1ff3fd4ec_4_911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111ff3fd4ec_4_911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9" name="Google Shape;279;g111ff3fd4ec_4_911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1ff3fd4ec_4_692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11ff3fd4ec_4_692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g111ff3fd4ec_4_692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1ff3fd4ec_4_831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11ff3fd4ec_4_831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g111ff3fd4ec_4_831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1ff3fd4ec_4_840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111ff3fd4ec_4_840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g111ff3fd4ec_4_840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1ff3fd4ec_4_850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111ff3fd4ec_4_850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0" name="Google Shape;230;g111ff3fd4ec_4_850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78930651b_0_0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178930651b_0_0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g1178930651b_0_0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78930651b_0_137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1178930651b_0_137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9" name="Google Shape;249;g1178930651b_0_137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42211ad4c_0_0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142211ad4c_0_0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0" name="Google Shape;260;g1142211ad4c_0_0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1ff3fd4ec_4_904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11ff3fd4ec_4_904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1" name="Google Shape;271;g111ff3fd4ec_4_904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1">
  <p:cSld name="Title Slid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"/>
            <a:ext cx="9141617" cy="51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85" y="591735"/>
            <a:ext cx="2228855" cy="47542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695175" y="3653024"/>
            <a:ext cx="4354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688138" y="2572420"/>
            <a:ext cx="5159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84621" y="1641457"/>
            <a:ext cx="51630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b="1" i="0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-2286595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78" y="4433272"/>
            <a:ext cx="2057398" cy="1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1">
  <p:cSld name="Title Slide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"/>
            <a:ext cx="9141617" cy="51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85" y="591735"/>
            <a:ext cx="2228855" cy="47542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695175" y="3653024"/>
            <a:ext cx="4354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688138" y="2572420"/>
            <a:ext cx="5159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3" type="body"/>
          </p:nvPr>
        </p:nvSpPr>
        <p:spPr>
          <a:xfrm>
            <a:off x="684621" y="1641457"/>
            <a:ext cx="51630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b="1" i="0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-2286595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78" y="4433272"/>
            <a:ext cx="2057398" cy="1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ate">
  <p:cSld name="Blank Slat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0" type="dt"/>
          </p:nvPr>
        </p:nvSpPr>
        <p:spPr>
          <a:xfrm>
            <a:off x="-2263472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_2">
  <p:cSld name="Segue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0"/>
            <a:ext cx="9141618" cy="51421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72386" y="1628426"/>
            <a:ext cx="6466500" cy="2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0859" y="722901"/>
            <a:ext cx="34881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-236828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37996" y="345414"/>
            <a:ext cx="8268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-2302011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Title and Bullets">
  <p:cSld name="Standard Title and Bulle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37996" y="345414"/>
            <a:ext cx="8268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37996" y="1150855"/>
            <a:ext cx="82689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̶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̶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-2244017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_2">
  <p:cSld name="Summary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55406" y="0"/>
            <a:ext cx="5987032" cy="48828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3657600" y="1049274"/>
            <a:ext cx="5049300" cy="3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55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276297" y="1460754"/>
            <a:ext cx="25299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0" type="dt"/>
          </p:nvPr>
        </p:nvSpPr>
        <p:spPr>
          <a:xfrm>
            <a:off x="-226347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>
  <p:cSld name="Blank whit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idx="10" type="dt"/>
          </p:nvPr>
        </p:nvSpPr>
        <p:spPr>
          <a:xfrm>
            <a:off x="457328" y="4767280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2">
  <p:cSld name="Title Slide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938" y="558901"/>
            <a:ext cx="2234919" cy="48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"/>
            <a:ext cx="9141617" cy="514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16" y="558902"/>
            <a:ext cx="2161415" cy="48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695175" y="3653024"/>
            <a:ext cx="4354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88138" y="2572420"/>
            <a:ext cx="5159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-2286595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1" name="Google Shape;101;p22"/>
          <p:cNvSpPr txBox="1"/>
          <p:nvPr>
            <p:ph idx="3" type="body"/>
          </p:nvPr>
        </p:nvSpPr>
        <p:spPr>
          <a:xfrm>
            <a:off x="684621" y="1641457"/>
            <a:ext cx="51630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grpSp>
        <p:nvGrpSpPr>
          <p:cNvPr id="102" name="Google Shape;102;p22"/>
          <p:cNvGrpSpPr/>
          <p:nvPr/>
        </p:nvGrpSpPr>
        <p:grpSpPr>
          <a:xfrm>
            <a:off x="6815886" y="4646608"/>
            <a:ext cx="2057936" cy="107013"/>
            <a:chOff x="4101" y="3702"/>
            <a:chExt cx="2783" cy="145"/>
          </a:xfrm>
        </p:grpSpPr>
        <p:sp>
          <p:nvSpPr>
            <p:cNvPr id="103" name="Google Shape;103;p22"/>
            <p:cNvSpPr/>
            <p:nvPr/>
          </p:nvSpPr>
          <p:spPr>
            <a:xfrm>
              <a:off x="4101" y="3702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4101" y="3704"/>
              <a:ext cx="77" cy="140"/>
            </a:xfrm>
            <a:custGeom>
              <a:rect b="b" l="l" r="r" t="t"/>
              <a:pathLst>
                <a:path extrusionOk="0" h="140" w="77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4204" y="3702"/>
              <a:ext cx="75" cy="144"/>
            </a:xfrm>
            <a:custGeom>
              <a:rect b="b" l="l" r="r" t="t"/>
              <a:pathLst>
                <a:path extrusionOk="0" h="932" w="486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4318" y="3704"/>
              <a:ext cx="71" cy="143"/>
            </a:xfrm>
            <a:custGeom>
              <a:rect b="b" l="l" r="r" t="t"/>
              <a:pathLst>
                <a:path extrusionOk="0" h="921" w="464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4487" y="3704"/>
              <a:ext cx="73" cy="141"/>
            </a:xfrm>
            <a:custGeom>
              <a:rect b="b" l="l" r="r" t="t"/>
              <a:pathLst>
                <a:path extrusionOk="0" h="910" w="474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4600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4693" y="3703"/>
              <a:ext cx="73" cy="144"/>
            </a:xfrm>
            <a:custGeom>
              <a:rect b="b" l="l" r="r" t="t"/>
              <a:pathLst>
                <a:path extrusionOk="0" h="927" w="472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4805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4903" y="3704"/>
              <a:ext cx="76" cy="141"/>
            </a:xfrm>
            <a:custGeom>
              <a:rect b="b" l="l" r="r" t="t"/>
              <a:pathLst>
                <a:path extrusionOk="0" h="910" w="492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5005" y="3704"/>
              <a:ext cx="84" cy="140"/>
            </a:xfrm>
            <a:custGeom>
              <a:rect b="b" l="l" r="r" t="t"/>
              <a:pathLst>
                <a:path extrusionOk="0" h="140" w="84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5121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5267" y="3704"/>
              <a:ext cx="69" cy="140"/>
            </a:xfrm>
            <a:custGeom>
              <a:rect b="b" l="l" r="r" t="t"/>
              <a:pathLst>
                <a:path extrusionOk="0" h="140" w="69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5372" y="3704"/>
              <a:ext cx="72" cy="140"/>
            </a:xfrm>
            <a:custGeom>
              <a:rect b="b" l="l" r="r" t="t"/>
              <a:pathLst>
                <a:path extrusionOk="0" h="140" w="72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5487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5640" y="3704"/>
              <a:ext cx="72" cy="141"/>
            </a:xfrm>
            <a:custGeom>
              <a:rect b="b" l="l" r="r" t="t"/>
              <a:pathLst>
                <a:path extrusionOk="0" h="910" w="464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5753" y="3704"/>
              <a:ext cx="60" cy="140"/>
            </a:xfrm>
            <a:custGeom>
              <a:rect b="b" l="l" r="r" t="t"/>
              <a:pathLst>
                <a:path extrusionOk="0" h="140" w="6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5847" y="3703"/>
              <a:ext cx="73" cy="144"/>
            </a:xfrm>
            <a:custGeom>
              <a:rect b="b" l="l" r="r" t="t"/>
              <a:pathLst>
                <a:path extrusionOk="0" h="927" w="472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5950" y="3704"/>
              <a:ext cx="69" cy="140"/>
            </a:xfrm>
            <a:custGeom>
              <a:rect b="b" l="l" r="r" t="t"/>
              <a:pathLst>
                <a:path extrusionOk="0" h="140" w="69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6104" y="3703"/>
              <a:ext cx="73" cy="144"/>
            </a:xfrm>
            <a:custGeom>
              <a:rect b="b" l="l" r="r" t="t"/>
              <a:pathLst>
                <a:path extrusionOk="0" h="927" w="472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6216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6310" y="3702"/>
              <a:ext cx="74" cy="144"/>
            </a:xfrm>
            <a:custGeom>
              <a:rect b="b" l="l" r="r" t="t"/>
              <a:pathLst>
                <a:path extrusionOk="0" h="932" w="476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6421" y="3704"/>
              <a:ext cx="72" cy="143"/>
            </a:xfrm>
            <a:custGeom>
              <a:rect b="b" l="l" r="r" t="t"/>
              <a:pathLst>
                <a:path extrusionOk="0" h="921" w="465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6535" y="3704"/>
              <a:ext cx="76" cy="141"/>
            </a:xfrm>
            <a:custGeom>
              <a:rect b="b" l="l" r="r" t="t"/>
              <a:pathLst>
                <a:path extrusionOk="0" h="910" w="493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6650" y="3704"/>
              <a:ext cx="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6708" y="3704"/>
              <a:ext cx="69" cy="140"/>
            </a:xfrm>
            <a:custGeom>
              <a:rect b="b" l="l" r="r" t="t"/>
              <a:pathLst>
                <a:path extrusionOk="0" h="140" w="69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6808" y="3704"/>
              <a:ext cx="76" cy="140"/>
            </a:xfrm>
            <a:custGeom>
              <a:rect b="b" l="l" r="r" t="t"/>
              <a:pathLst>
                <a:path extrusionOk="0" h="140" w="76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1683273" y="1314674"/>
            <a:ext cx="6910500" cy="31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•"/>
              <a:defRPr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̶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875337" y="732510"/>
            <a:ext cx="77184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-2233080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_1">
  <p:cSld name="Segue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40"/>
            <a:ext cx="9141620" cy="5142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72386" y="1628426"/>
            <a:ext cx="6466500" cy="2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460859" y="722901"/>
            <a:ext cx="34881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0" type="dt"/>
          </p:nvPr>
        </p:nvSpPr>
        <p:spPr>
          <a:xfrm>
            <a:off x="-236828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437996" y="345414"/>
            <a:ext cx="8280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437996" y="1144191"/>
            <a:ext cx="38415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4876880" y="1144191"/>
            <a:ext cx="38415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42" name="Google Shape;142;p25"/>
          <p:cNvSpPr txBox="1"/>
          <p:nvPr>
            <p:ph idx="10" type="dt"/>
          </p:nvPr>
        </p:nvSpPr>
        <p:spPr>
          <a:xfrm>
            <a:off x="-2248057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6218371" y="1144280"/>
            <a:ext cx="25095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1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2" type="body"/>
          </p:nvPr>
        </p:nvSpPr>
        <p:spPr>
          <a:xfrm>
            <a:off x="3329854" y="1144280"/>
            <a:ext cx="2531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1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3" type="body"/>
          </p:nvPr>
        </p:nvSpPr>
        <p:spPr>
          <a:xfrm>
            <a:off x="438667" y="1144280"/>
            <a:ext cx="2552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1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type="title"/>
          </p:nvPr>
        </p:nvSpPr>
        <p:spPr>
          <a:xfrm>
            <a:off x="439026" y="345414"/>
            <a:ext cx="827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4" type="body"/>
          </p:nvPr>
        </p:nvSpPr>
        <p:spPr>
          <a:xfrm>
            <a:off x="437250" y="1920729"/>
            <a:ext cx="2503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5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49" name="Google Shape;149;p26"/>
          <p:cNvSpPr txBox="1"/>
          <p:nvPr>
            <p:ph idx="5" type="body"/>
          </p:nvPr>
        </p:nvSpPr>
        <p:spPr>
          <a:xfrm>
            <a:off x="3326482" y="1920729"/>
            <a:ext cx="2503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5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50" name="Google Shape;150;p26"/>
          <p:cNvSpPr txBox="1"/>
          <p:nvPr>
            <p:ph idx="6" type="body"/>
          </p:nvPr>
        </p:nvSpPr>
        <p:spPr>
          <a:xfrm>
            <a:off x="6214146" y="1920729"/>
            <a:ext cx="2503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5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51" name="Google Shape;151;p26"/>
          <p:cNvSpPr txBox="1"/>
          <p:nvPr>
            <p:ph idx="10" type="dt"/>
          </p:nvPr>
        </p:nvSpPr>
        <p:spPr>
          <a:xfrm>
            <a:off x="-2340549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+ Pull Quote">
  <p:cSld name="Bullets + Pull Quot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4448202" y="1229873"/>
            <a:ext cx="4695530" cy="2856013"/>
            <a:chOff x="6127749" y="1639737"/>
            <a:chExt cx="5344332" cy="3783300"/>
          </a:xfrm>
        </p:grpSpPr>
        <p:sp>
          <p:nvSpPr>
            <p:cNvPr id="154" name="Google Shape;154;p27"/>
            <p:cNvSpPr/>
            <p:nvPr/>
          </p:nvSpPr>
          <p:spPr>
            <a:xfrm>
              <a:off x="11365581" y="1639737"/>
              <a:ext cx="106500" cy="3783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6127749" y="1639737"/>
              <a:ext cx="5237700" cy="3783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859817" y="3552444"/>
            <a:ext cx="3297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2" type="body"/>
          </p:nvPr>
        </p:nvSpPr>
        <p:spPr>
          <a:xfrm>
            <a:off x="4739962" y="1508760"/>
            <a:ext cx="34233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437996" y="345414"/>
            <a:ext cx="832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3" type="body"/>
          </p:nvPr>
        </p:nvSpPr>
        <p:spPr>
          <a:xfrm>
            <a:off x="437996" y="1229803"/>
            <a:ext cx="38064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alibri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alibri"/>
              <a:buChar char="−"/>
              <a:defRPr sz="1500"/>
            </a:lvl2pPr>
            <a:lvl3pPr indent="-3302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 sz="1400"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0" type="dt"/>
          </p:nvPr>
        </p:nvSpPr>
        <p:spPr>
          <a:xfrm>
            <a:off x="-2209520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_1">
  <p:cSld name="Summary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 rotWithShape="1">
          <a:blip r:embed="rId2">
            <a:alphaModFix/>
          </a:blip>
          <a:srcRect b="0" l="18074" r="13305" t="0"/>
          <a:stretch/>
        </p:blipFill>
        <p:spPr>
          <a:xfrm>
            <a:off x="3163767" y="0"/>
            <a:ext cx="5983236" cy="4883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657600" y="1049274"/>
            <a:ext cx="5049300" cy="3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55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libri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0" type="dt"/>
          </p:nvPr>
        </p:nvSpPr>
        <p:spPr>
          <a:xfrm>
            <a:off x="-226347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276297" y="1460754"/>
            <a:ext cx="25299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">
  <p:cSld name="Title +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428625" y="1400175"/>
            <a:ext cx="8286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̶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68" name="Google Shape;168;p29"/>
          <p:cNvSpPr txBox="1"/>
          <p:nvPr>
            <p:ph type="title"/>
          </p:nvPr>
        </p:nvSpPr>
        <p:spPr>
          <a:xfrm>
            <a:off x="428626" y="730997"/>
            <a:ext cx="8286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1" type="ftr"/>
          </p:nvPr>
        </p:nvSpPr>
        <p:spPr>
          <a:xfrm>
            <a:off x="428625" y="4767263"/>
            <a:ext cx="791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2">
  <p:cSld name="Title + Subtitle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436516" y="611059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9pPr>
          </a:lstStyle>
          <a:p/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436517" y="933450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0" type="dt"/>
          </p:nvPr>
        </p:nvSpPr>
        <p:spPr>
          <a:xfrm>
            <a:off x="457319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514349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 Medium"/>
              <a:buNone/>
              <a:defRPr b="0" i="0" sz="3300" u="none" cap="none" strike="noStrik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1"/>
          <p:cNvSpPr txBox="1"/>
          <p:nvPr>
            <p:ph idx="10" type="dt"/>
          </p:nvPr>
        </p:nvSpPr>
        <p:spPr>
          <a:xfrm>
            <a:off x="457319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428626" y="730997"/>
            <a:ext cx="8286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b="0" i="0" sz="2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428625" y="1400174"/>
            <a:ext cx="8286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"/>
              <a:buNone/>
              <a:defRPr b="0" sz="1500"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̶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̶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82" name="Google Shape;182;p32"/>
          <p:cNvSpPr txBox="1"/>
          <p:nvPr>
            <p:ph idx="11" type="ftr"/>
          </p:nvPr>
        </p:nvSpPr>
        <p:spPr>
          <a:xfrm>
            <a:off x="428625" y="4767263"/>
            <a:ext cx="791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2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Title and Bullets">
  <p:cSld name="2_Standard Title and Bulle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437996" y="345414"/>
            <a:ext cx="6130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437996" y="1150856"/>
            <a:ext cx="82689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/>
            </a:lvl5pPr>
            <a:lvl6pPr indent="-3302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6pPr>
            <a:lvl7pPr indent="-3302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7pPr>
            <a:lvl8pPr indent="-3302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10" type="dt"/>
          </p:nvPr>
        </p:nvSpPr>
        <p:spPr>
          <a:xfrm>
            <a:off x="628814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37996" y="1150855"/>
            <a:ext cx="82689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̶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̶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437996" y="345414"/>
            <a:ext cx="8268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7425403" y="4919952"/>
            <a:ext cx="13806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812149" y="4907444"/>
            <a:ext cx="2059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6B6B8"/>
              </a:buClr>
              <a:buSzPts val="700"/>
              <a:buFont typeface="Noto Sans Symbols"/>
              <a:buNone/>
            </a:pPr>
            <a:r>
              <a:rPr b="0" i="0" lang="en" sz="700" u="none" cap="none" strike="noStrike">
                <a:solidFill>
                  <a:srgbClr val="B6B6B8"/>
                </a:solidFill>
                <a:latin typeface="Calibri"/>
                <a:ea typeface="Calibri"/>
                <a:cs typeface="Calibri"/>
                <a:sym typeface="Calibri"/>
              </a:rPr>
              <a:t>©2022 Check Point Software Technologies Ltd. </a:t>
            </a:r>
            <a:endParaRPr sz="1100"/>
          </a:p>
        </p:txBody>
      </p:sp>
      <p:cxnSp>
        <p:nvCxnSpPr>
          <p:cNvPr id="63" name="Google Shape;63;p14"/>
          <p:cNvCxnSpPr/>
          <p:nvPr/>
        </p:nvCxnSpPr>
        <p:spPr>
          <a:xfrm>
            <a:off x="0" y="4876630"/>
            <a:ext cx="9144000" cy="3000"/>
          </a:xfrm>
          <a:prstGeom prst="straightConnector1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4" name="Google Shape;6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320" y="4914072"/>
            <a:ext cx="791049" cy="1714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pos="344">
          <p15:clr>
            <a:srgbClr val="F26B43"/>
          </p15:clr>
        </p15:guide>
        <p15:guide id="3" pos="1990">
          <p15:clr>
            <a:srgbClr val="F26B43"/>
          </p15:clr>
        </p15:guide>
        <p15:guide id="4" pos="489">
          <p15:clr>
            <a:srgbClr val="F26B43"/>
          </p15:clr>
        </p15:guide>
        <p15:guide id="5" pos="17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313788" y="959569"/>
            <a:ext cx="3168600" cy="3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59" y="1833825"/>
            <a:ext cx="3460916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/>
          <p:nvPr/>
        </p:nvSpPr>
        <p:spPr>
          <a:xfrm>
            <a:off x="3963550" y="2282275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vs</a:t>
            </a:r>
            <a:endParaRPr/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248" y="2231373"/>
            <a:ext cx="3936950" cy="6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/>
        </p:nvSpPr>
        <p:spPr>
          <a:xfrm>
            <a:off x="1502062" y="1441524"/>
            <a:ext cx="63171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/>
          </a:p>
        </p:txBody>
      </p:sp>
      <p:sp>
        <p:nvSpPr>
          <p:cNvPr id="282" name="Google Shape;282;p43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4885875" y="237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0" y="0"/>
            <a:ext cx="529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3"/>
          <p:cNvSpPr txBox="1"/>
          <p:nvPr/>
        </p:nvSpPr>
        <p:spPr>
          <a:xfrm>
            <a:off x="897600" y="3474200"/>
            <a:ext cx="439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3"/>
          <p:cNvSpPr txBox="1"/>
          <p:nvPr/>
        </p:nvSpPr>
        <p:spPr>
          <a:xfrm>
            <a:off x="228800" y="0"/>
            <a:ext cx="631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Pricing &amp; Features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graphicFrame>
        <p:nvGraphicFramePr>
          <p:cNvPr id="287" name="Google Shape;287;p43"/>
          <p:cNvGraphicFramePr/>
          <p:nvPr/>
        </p:nvGraphicFramePr>
        <p:xfrm>
          <a:off x="841775" y="59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{9D25FA8B-D26B-4C11-88CB-47DCF148146E}</a:tableStyleId>
              </a:tblPr>
              <a:tblGrid>
                <a:gridCol w="2555875"/>
                <a:gridCol w="2270125"/>
                <a:gridCol w="2413000"/>
              </a:tblGrid>
              <a:tr h="5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Malware Protection, Per User/Per Month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$4.60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$3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Email Protection + Attachment Scanning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 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4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OneDrive Included?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N/A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SharePoint Included?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N/A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Google Drive Included?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endParaRPr sz="6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N/A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253" y="592013"/>
            <a:ext cx="1107484" cy="40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989" y="636000"/>
            <a:ext cx="1818262" cy="3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Abnormal Security</a:t>
            </a:r>
            <a:r>
              <a:rPr lang="en" sz="1600">
                <a:solidFill>
                  <a:srgbClr val="CC0000"/>
                </a:solidFill>
              </a:rPr>
              <a:t> was founded in 2018.  They tout an API-based solution with a simple 1-click installation procedure</a:t>
            </a:r>
            <a:endParaRPr sz="16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Cloud-based mail environments like M365 and Google Workspace are their main thrust</a:t>
            </a:r>
            <a:br>
              <a:rPr lang="en" sz="1600">
                <a:solidFill>
                  <a:srgbClr val="CC0000"/>
                </a:solidFill>
              </a:rPr>
            </a:br>
            <a:endParaRPr sz="1600">
              <a:solidFill>
                <a:srgbClr val="CC0000"/>
              </a:solidFill>
            </a:endParaRPr>
          </a:p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Myopic focus on mail scanning, whose technology isn't truly inline nor preemptively focused.  Huge emphasis is paid to two forms of phishing attacks: supply-chain attacks and BEC.</a:t>
            </a:r>
            <a:endParaRPr sz="16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Does not support beyond the mailbox, so other parts of O365 and Google Workspace (e.g., file-sharing, Teams, etc.) are not scanned for complete protection</a:t>
            </a:r>
            <a:endParaRPr sz="1600">
              <a:solidFill>
                <a:srgbClr val="38761D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4" name="Google Shape;204;p35"/>
          <p:cNvSpPr txBox="1"/>
          <p:nvPr>
            <p:ph type="title"/>
          </p:nvPr>
        </p:nvSpPr>
        <p:spPr>
          <a:xfrm>
            <a:off x="447331" y="3242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Core Differences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448" y="141098"/>
            <a:ext cx="3936950" cy="6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Avanan released a cloud-first architecture in 2015, securing O365 and G-Suite natively</a:t>
            </a:r>
            <a:endParaRPr sz="1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Complete suite protection, support mail, file-sharing, Teams, and more</a:t>
            </a:r>
            <a:endParaRPr sz="1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Native DLP support, which searches outbound mail for sensitive keywords and offers encryption capabilities</a:t>
            </a:r>
            <a:br>
              <a:rPr lang="en" sz="1600">
                <a:solidFill>
                  <a:srgbClr val="38761D"/>
                </a:solidFill>
              </a:rPr>
            </a:b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World's largest threat database makes AI the most comprehensive on the market</a:t>
            </a:r>
            <a:br>
              <a:rPr lang="en" sz="1600">
                <a:solidFill>
                  <a:srgbClr val="38761D"/>
                </a:solidFill>
              </a:rPr>
            </a:b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More than just supply-chain attacks and BEC: our 300 AI and ML models target all forms of contemporary attack</a:t>
            </a:r>
            <a:endParaRPr sz="1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</p:txBody>
      </p:sp>
      <p:sp>
        <p:nvSpPr>
          <p:cNvPr id="213" name="Google Shape;213;p36"/>
          <p:cNvSpPr txBox="1"/>
          <p:nvPr>
            <p:ph type="title"/>
          </p:nvPr>
        </p:nvSpPr>
        <p:spPr>
          <a:xfrm>
            <a:off x="447331" y="3242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Core Differences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575" y="188100"/>
            <a:ext cx="2637224" cy="9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</p:txBody>
      </p:sp>
      <p:sp>
        <p:nvSpPr>
          <p:cNvPr id="222" name="Google Shape;222;p37"/>
          <p:cNvSpPr txBox="1"/>
          <p:nvPr>
            <p:ph type="title"/>
          </p:nvPr>
        </p:nvSpPr>
        <p:spPr>
          <a:xfrm>
            <a:off x="416481" y="3242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Primary Comparisons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24" name="Google Shape;224;p37"/>
          <p:cNvGraphicFramePr/>
          <p:nvPr/>
        </p:nvGraphicFramePr>
        <p:xfrm>
          <a:off x="234300" y="73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{9D25FA8B-D26B-4C11-88CB-47DCF148146E}</a:tableStyleId>
              </a:tblPr>
              <a:tblGrid>
                <a:gridCol w="2878450"/>
                <a:gridCol w="2878450"/>
                <a:gridCol w="2878450"/>
              </a:tblGrid>
              <a:tr h="38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5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Installation Time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5 Minutes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5 Minutes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5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Deployment Method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Inline API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API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2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Complete Inbox Protection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37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File-Sharing and Chat</a:t>
                      </a:r>
                      <a:r>
                        <a:rPr lang="en"/>
                        <a:t> Support </a:t>
                      </a:r>
                      <a:r>
                        <a:rPr lang="en" sz="1200"/>
                        <a:t>(OneDrive, Sharepoint, Google Drive, Dropbox, Box)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0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Granular Policies for Phish &amp; Spam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(Flexible actions like </a:t>
                      </a:r>
                      <a:r>
                        <a:rPr i="1" lang="en" sz="1000">
                          <a:solidFill>
                            <a:srgbClr val="38761D"/>
                          </a:solidFill>
                        </a:rPr>
                        <a:t>Quarantine, Send to Junk Folder, etc.</a:t>
                      </a: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 for different groups) 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r>
                        <a:rPr lang="en" sz="1000">
                          <a:solidFill>
                            <a:srgbClr val="CC0000"/>
                          </a:solidFill>
                        </a:rPr>
                        <a:t>("All or nothing", phish &amp; spam get treated the same for everyone)</a:t>
                      </a:r>
                      <a:endParaRPr sz="600"/>
                    </a:p>
                  </a:txBody>
                  <a:tcPr marT="91425" marB="91425" marR="91425" marL="91425"/>
                </a:tc>
              </a:tr>
              <a:tr h="56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Search and Destroy for Emails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(Millions of records at once)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Limited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265" y="726750"/>
            <a:ext cx="1107484" cy="40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589" y="770725"/>
            <a:ext cx="1818262" cy="3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</p:txBody>
      </p:sp>
      <p:sp>
        <p:nvSpPr>
          <p:cNvPr id="233" name="Google Shape;233;p38"/>
          <p:cNvSpPr txBox="1"/>
          <p:nvPr>
            <p:ph type="title"/>
          </p:nvPr>
        </p:nvSpPr>
        <p:spPr>
          <a:xfrm>
            <a:off x="451231" y="1331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Secondary </a:t>
            </a:r>
            <a:r>
              <a:rPr b="1" lang="en" sz="2000">
                <a:solidFill>
                  <a:srgbClr val="000000"/>
                </a:solidFill>
              </a:rPr>
              <a:t>Comparisons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35" name="Google Shape;235;p38"/>
          <p:cNvGraphicFramePr/>
          <p:nvPr/>
        </p:nvGraphicFramePr>
        <p:xfrm>
          <a:off x="841775" y="41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{9D25FA8B-D26B-4C11-88CB-47DCF148146E}</a:tableStyleId>
              </a:tblPr>
              <a:tblGrid>
                <a:gridCol w="2634675"/>
                <a:gridCol w="2340125"/>
                <a:gridCol w="2487400"/>
              </a:tblGrid>
              <a:tr h="48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3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Loss Protection Support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 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6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Incident Response as a Service (IRaaS)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 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9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Advanced Malware Sandboxing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(Check Point Sandblast)</a:t>
                      </a:r>
                      <a:endParaRPr sz="13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 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1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Basic Antivirus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(via Checkpoint AV)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1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Outbound Email Encryption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endParaRPr sz="6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8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Support for End-User Digests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r>
                        <a:rPr lang="en" sz="1000">
                          <a:solidFill>
                            <a:srgbClr val="CC0000"/>
                          </a:solidFill>
                        </a:rPr>
                        <a:t>(Abnormal claims "no need")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36" name="Google Shape;2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978" y="447575"/>
            <a:ext cx="1107484" cy="40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039" y="491550"/>
            <a:ext cx="1818262" cy="3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/>
        </p:nvSpPr>
        <p:spPr>
          <a:xfrm>
            <a:off x="1502062" y="1441524"/>
            <a:ext cx="63171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Abnormal's</a:t>
            </a:r>
            <a:r>
              <a:rPr b="1" lang="en" sz="3800"/>
              <a:t> Weaknesses</a:t>
            </a:r>
            <a:endParaRPr b="1" sz="3800"/>
          </a:p>
        </p:txBody>
      </p:sp>
      <p:sp>
        <p:nvSpPr>
          <p:cNvPr id="244" name="Google Shape;244;p39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4885875" y="237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/>
        </p:nvSpPr>
        <p:spPr>
          <a:xfrm>
            <a:off x="1502062" y="1441524"/>
            <a:ext cx="63171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/>
          </a:p>
        </p:txBody>
      </p:sp>
      <p:sp>
        <p:nvSpPr>
          <p:cNvPr id="252" name="Google Shape;252;p40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40"/>
          <p:cNvSpPr txBox="1"/>
          <p:nvPr/>
        </p:nvSpPr>
        <p:spPr>
          <a:xfrm>
            <a:off x="4885875" y="237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</a:blip>
          <a:srcRect b="7933" l="0" r="0" t="7933"/>
          <a:stretch/>
        </p:blipFill>
        <p:spPr>
          <a:xfrm>
            <a:off x="545450" y="358675"/>
            <a:ext cx="7418470" cy="375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/>
        </p:nvSpPr>
        <p:spPr>
          <a:xfrm>
            <a:off x="0" y="0"/>
            <a:ext cx="529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Limited to Email Support</a:t>
            </a:r>
            <a:endParaRPr/>
          </a:p>
        </p:txBody>
      </p:sp>
      <p:sp>
        <p:nvSpPr>
          <p:cNvPr id="256" name="Google Shape;256;p40"/>
          <p:cNvSpPr txBox="1"/>
          <p:nvPr/>
        </p:nvSpPr>
        <p:spPr>
          <a:xfrm>
            <a:off x="1369100" y="4113325"/>
            <a:ext cx="651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Abnormal</a:t>
            </a:r>
            <a:r>
              <a:rPr lang="en"/>
              <a:t>'s</a:t>
            </a:r>
            <a:r>
              <a:rPr lang="en"/>
              <a:t> AI is focuses on email only.  What about file-sharing apps?  And if we purely focus on email protection, in and of itself, Abnormal</a:t>
            </a:r>
            <a:r>
              <a:rPr lang="en"/>
              <a:t>'s</a:t>
            </a:r>
            <a:r>
              <a:rPr lang="en"/>
              <a:t> AI provides no </a:t>
            </a:r>
            <a:r>
              <a:rPr lang="en"/>
              <a:t>advanced</a:t>
            </a:r>
            <a:r>
              <a:rPr lang="en"/>
              <a:t> malware facilities nor sandboxing techniques.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/>
        </p:nvSpPr>
        <p:spPr>
          <a:xfrm>
            <a:off x="1502062" y="1441524"/>
            <a:ext cx="63171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00"/>
          </a:p>
        </p:txBody>
      </p:sp>
      <p:sp>
        <p:nvSpPr>
          <p:cNvPr id="263" name="Google Shape;263;p41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41"/>
          <p:cNvSpPr txBox="1"/>
          <p:nvPr/>
        </p:nvSpPr>
        <p:spPr>
          <a:xfrm>
            <a:off x="4885875" y="237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 rotWithShape="1">
          <a:blip r:embed="rId3">
            <a:alphaModFix/>
          </a:blip>
          <a:srcRect b="2883" l="931" r="0" t="2883"/>
          <a:stretch/>
        </p:blipFill>
        <p:spPr>
          <a:xfrm>
            <a:off x="715650" y="450075"/>
            <a:ext cx="7248276" cy="370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/>
          <p:nvPr/>
        </p:nvSpPr>
        <p:spPr>
          <a:xfrm>
            <a:off x="0" y="0"/>
            <a:ext cx="529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Weak-to-Little Malware Analysis</a:t>
            </a:r>
            <a:endParaRPr/>
          </a:p>
        </p:txBody>
      </p:sp>
      <p:sp>
        <p:nvSpPr>
          <p:cNvPr id="267" name="Google Shape;267;p41"/>
          <p:cNvSpPr txBox="1"/>
          <p:nvPr/>
        </p:nvSpPr>
        <p:spPr>
          <a:xfrm>
            <a:off x="1369100" y="4113325"/>
            <a:ext cx="651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there</a:t>
            </a:r>
            <a:r>
              <a:rPr lang="en"/>
              <a:t>'s</a:t>
            </a:r>
            <a:r>
              <a:rPr lang="en"/>
              <a:t> decent analysis as to what</a:t>
            </a:r>
            <a:r>
              <a:rPr lang="en"/>
              <a:t>'s</a:t>
            </a:r>
            <a:r>
              <a:rPr lang="en"/>
              <a:t> phishy, there is no hinting of malware sandboxing.  It's important to have reportability of files that can cause untold damages to the org.  It seems malware is an afterthought here.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/>
        </p:nvSpPr>
        <p:spPr>
          <a:xfrm>
            <a:off x="1502062" y="1441524"/>
            <a:ext cx="63171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      Pricing &amp; Feature Comparisons</a:t>
            </a:r>
            <a:endParaRPr b="1"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sp>
        <p:nvSpPr>
          <p:cNvPr id="274" name="Google Shape;274;p42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4885875" y="237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7_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