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Light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Poppins Thin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452FEF-1BE1-44F1-A8C8-6C1FA0F2FFE4}">
  <a:tblStyle styleId="{E4452FEF-1BE1-44F1-A8C8-6C1FA0F2FF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Thi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Thin-italic.fntdata"/><Relationship Id="rId30" Type="http://schemas.openxmlformats.org/officeDocument/2006/relationships/font" Target="fonts/PoppinsThin-bold.fntdata"/><Relationship Id="rId11" Type="http://schemas.openxmlformats.org/officeDocument/2006/relationships/slide" Target="slides/slide4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3.xml"/><Relationship Id="rId32" Type="http://schemas.openxmlformats.org/officeDocument/2006/relationships/font" Target="fonts/PoppinsThin-boldItalic.fntdata"/><Relationship Id="rId13" Type="http://schemas.openxmlformats.org/officeDocument/2006/relationships/font" Target="fonts/Poppins-regular.fntdata"/><Relationship Id="rId35" Type="http://schemas.openxmlformats.org/officeDocument/2006/relationships/font" Target="fonts/RobotoLight-italic.fntdata"/><Relationship Id="rId12" Type="http://schemas.openxmlformats.org/officeDocument/2006/relationships/slide" Target="slides/slide5.xml"/><Relationship Id="rId34" Type="http://schemas.openxmlformats.org/officeDocument/2006/relationships/font" Target="fonts/RobotoLight-bold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36" Type="http://schemas.openxmlformats.org/officeDocument/2006/relationships/font" Target="fonts/RobotoLight-boldItalic.fntdata"/><Relationship Id="rId17" Type="http://schemas.openxmlformats.org/officeDocument/2006/relationships/font" Target="fonts/PoppinsLigh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PoppinsLight-italic.fntdata"/><Relationship Id="rId18" Type="http://schemas.openxmlformats.org/officeDocument/2006/relationships/font" Target="fonts/Poppi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1ff3fd4ec_4_408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11ff3fd4ec_4_408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1" name="Google Shape;191;g111ff3fd4ec_4_408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1ff3fd4ec_4_831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11ff3fd4ec_4_831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g111ff3fd4ec_4_831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1ff3fd4ec_4_692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11ff3fd4ec_4_692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g111ff3fd4ec_4_692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1ff3fd4ec_4_84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11ff3fd4ec_4_84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g111ff3fd4ec_4_84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1ff3fd4ec_4_850:notes"/>
          <p:cNvSpPr/>
          <p:nvPr>
            <p:ph idx="2" type="sldImg"/>
          </p:nvPr>
        </p:nvSpPr>
        <p:spPr>
          <a:xfrm>
            <a:off x="670192" y="1124262"/>
            <a:ext cx="5368500" cy="3035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11ff3fd4ec_4_850:notes"/>
          <p:cNvSpPr txBox="1"/>
          <p:nvPr>
            <p:ph idx="1" type="body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-304800" lvl="0" marL="4445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en" sz="2000">
                <a:solidFill>
                  <a:srgbClr val="222222"/>
                </a:solidFill>
              </a:rPr>
              <a:t>The proof our our effectiveness can be seen in our latest research where we analyzed over 300 million emails to determine the overall effectiveness.  </a:t>
            </a:r>
            <a:endParaRPr sz="2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g111ff3fd4ec_4_850:notes"/>
          <p:cNvSpPr txBox="1"/>
          <p:nvPr>
            <p:ph idx="12" type="sldNum"/>
          </p:nvPr>
        </p:nvSpPr>
        <p:spPr>
          <a:xfrm>
            <a:off x="3800165" y="8542832"/>
            <a:ext cx="2907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1">
  <p:cSld name="Title Slid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"/>
            <a:ext cx="9141617" cy="51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5" y="591735"/>
            <a:ext cx="2228855" cy="47542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78" y="4433272"/>
            <a:ext cx="2057398" cy="1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1">
  <p:cSld name="Title Slid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"/>
            <a:ext cx="9141617" cy="51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85" y="591735"/>
            <a:ext cx="2228855" cy="4754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78" y="4433272"/>
            <a:ext cx="2057398" cy="106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ate">
  <p:cSld name="Blank Slat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0" type="dt"/>
          </p:nvPr>
        </p:nvSpPr>
        <p:spPr>
          <a:xfrm>
            <a:off x="-2263472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_2">
  <p:cSld name="Segue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0"/>
            <a:ext cx="9141618" cy="51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72386" y="1628426"/>
            <a:ext cx="64665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0859" y="722901"/>
            <a:ext cx="34881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-236828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-2302011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Title and Bullets">
  <p:cSld name="Standard Title and Bulle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37996" y="1150855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Char char="̶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-2244017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_2">
  <p:cSld name="Summary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5406" y="0"/>
            <a:ext cx="5987032" cy="48828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3657600" y="1049274"/>
            <a:ext cx="5049300" cy="3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276297" y="1460754"/>
            <a:ext cx="25299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-226347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>
  <p:cSld name="Blank whi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idx="10" type="dt"/>
          </p:nvPr>
        </p:nvSpPr>
        <p:spPr>
          <a:xfrm>
            <a:off x="457328" y="4767280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938" y="558901"/>
            <a:ext cx="2234919" cy="48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"/>
            <a:ext cx="9141617" cy="514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16" y="558902"/>
            <a:ext cx="2161415" cy="48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695175" y="3653024"/>
            <a:ext cx="4354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90428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949495"/>
                </a:solidFill>
              </a:defRPr>
            </a:lvl2pPr>
            <a:lvl3pPr lvl="2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rgbClr val="94949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94949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949495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SzPts val="1600"/>
              <a:buFont typeface="Calibri"/>
              <a:buNone/>
              <a:defRPr>
                <a:solidFill>
                  <a:srgbClr val="949495"/>
                </a:solidFill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88138" y="2572420"/>
            <a:ext cx="5159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-2286595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22"/>
          <p:cNvSpPr txBox="1"/>
          <p:nvPr>
            <p:ph idx="3" type="body"/>
          </p:nvPr>
        </p:nvSpPr>
        <p:spPr>
          <a:xfrm>
            <a:off x="684621" y="1641457"/>
            <a:ext cx="5163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grpSp>
        <p:nvGrpSpPr>
          <p:cNvPr id="102" name="Google Shape;102;p22"/>
          <p:cNvGrpSpPr/>
          <p:nvPr/>
        </p:nvGrpSpPr>
        <p:grpSpPr>
          <a:xfrm>
            <a:off x="6815886" y="4646608"/>
            <a:ext cx="2057936" cy="107013"/>
            <a:chOff x="4101" y="3702"/>
            <a:chExt cx="2783" cy="145"/>
          </a:xfrm>
        </p:grpSpPr>
        <p:sp>
          <p:nvSpPr>
            <p:cNvPr id="103" name="Google Shape;103;p22"/>
            <p:cNvSpPr/>
            <p:nvPr/>
          </p:nvSpPr>
          <p:spPr>
            <a:xfrm>
              <a:off x="4101" y="3702"/>
              <a:ext cx="270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4101" y="3704"/>
              <a:ext cx="77" cy="140"/>
            </a:xfrm>
            <a:custGeom>
              <a:rect b="b" l="l" r="r" t="t"/>
              <a:pathLst>
                <a:path extrusionOk="0" h="140" w="77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4204" y="3702"/>
              <a:ext cx="75" cy="144"/>
            </a:xfrm>
            <a:custGeom>
              <a:rect b="b" l="l" r="r" t="t"/>
              <a:pathLst>
                <a:path extrusionOk="0" h="932" w="486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4318" y="3704"/>
              <a:ext cx="71" cy="143"/>
            </a:xfrm>
            <a:custGeom>
              <a:rect b="b" l="l" r="r" t="t"/>
              <a:pathLst>
                <a:path extrusionOk="0" h="921" w="464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4487" y="3704"/>
              <a:ext cx="73" cy="141"/>
            </a:xfrm>
            <a:custGeom>
              <a:rect b="b" l="l" r="r" t="t"/>
              <a:pathLst>
                <a:path extrusionOk="0" h="910" w="474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4600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4693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4805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4903" y="3704"/>
              <a:ext cx="76" cy="141"/>
            </a:xfrm>
            <a:custGeom>
              <a:rect b="b" l="l" r="r" t="t"/>
              <a:pathLst>
                <a:path extrusionOk="0" h="910" w="492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5005" y="3704"/>
              <a:ext cx="84" cy="140"/>
            </a:xfrm>
            <a:custGeom>
              <a:rect b="b" l="l" r="r" t="t"/>
              <a:pathLst>
                <a:path extrusionOk="0" h="140" w="84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5121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5267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5372" y="3704"/>
              <a:ext cx="72" cy="140"/>
            </a:xfrm>
            <a:custGeom>
              <a:rect b="b" l="l" r="r" t="t"/>
              <a:pathLst>
                <a:path extrusionOk="0" h="140" w="72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5487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640" y="3704"/>
              <a:ext cx="72" cy="141"/>
            </a:xfrm>
            <a:custGeom>
              <a:rect b="b" l="l" r="r" t="t"/>
              <a:pathLst>
                <a:path extrusionOk="0" h="910" w="464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5753" y="3704"/>
              <a:ext cx="60" cy="140"/>
            </a:xfrm>
            <a:custGeom>
              <a:rect b="b" l="l" r="r" t="t"/>
              <a:pathLst>
                <a:path extrusionOk="0" h="140" w="6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847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5950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6104" y="3703"/>
              <a:ext cx="73" cy="144"/>
            </a:xfrm>
            <a:custGeom>
              <a:rect b="b" l="l" r="r" t="t"/>
              <a:pathLst>
                <a:path extrusionOk="0" h="927" w="472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6216" y="3704"/>
              <a:ext cx="59" cy="140"/>
            </a:xfrm>
            <a:custGeom>
              <a:rect b="b" l="l" r="r" t="t"/>
              <a:pathLst>
                <a:path extrusionOk="0" h="140" w="59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6310" y="3702"/>
              <a:ext cx="74" cy="144"/>
            </a:xfrm>
            <a:custGeom>
              <a:rect b="b" l="l" r="r" t="t"/>
              <a:pathLst>
                <a:path extrusionOk="0" h="932" w="476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6421" y="3704"/>
              <a:ext cx="72" cy="143"/>
            </a:xfrm>
            <a:custGeom>
              <a:rect b="b" l="l" r="r" t="t"/>
              <a:pathLst>
                <a:path extrusionOk="0" h="921" w="465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6535" y="3704"/>
              <a:ext cx="76" cy="141"/>
            </a:xfrm>
            <a:custGeom>
              <a:rect b="b" l="l" r="r" t="t"/>
              <a:pathLst>
                <a:path extrusionOk="0" h="910" w="493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6650" y="3704"/>
              <a:ext cx="0" cy="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6708" y="3704"/>
              <a:ext cx="69" cy="140"/>
            </a:xfrm>
            <a:custGeom>
              <a:rect b="b" l="l" r="r" t="t"/>
              <a:pathLst>
                <a:path extrusionOk="0" h="140" w="69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6808" y="3704"/>
              <a:ext cx="76" cy="140"/>
            </a:xfrm>
            <a:custGeom>
              <a:rect b="b" l="l" r="r" t="t"/>
              <a:pathLst>
                <a:path extrusionOk="0" h="140" w="76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1683273" y="1314674"/>
            <a:ext cx="6910500" cy="3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•"/>
              <a:defRPr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̶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875337" y="732510"/>
            <a:ext cx="7718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-2233080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gue_1">
  <p:cSld name="Segue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40"/>
            <a:ext cx="9141620" cy="51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72386" y="1628426"/>
            <a:ext cx="6466500" cy="2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60859" y="722901"/>
            <a:ext cx="34881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-236828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437996" y="345414"/>
            <a:ext cx="8280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37996" y="1144191"/>
            <a:ext cx="38415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4876880" y="1144191"/>
            <a:ext cx="3841500" cy="3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2" name="Google Shape;142;p25"/>
          <p:cNvSpPr txBox="1"/>
          <p:nvPr>
            <p:ph idx="10" type="dt"/>
          </p:nvPr>
        </p:nvSpPr>
        <p:spPr>
          <a:xfrm>
            <a:off x="-2248057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6218371" y="1144280"/>
            <a:ext cx="25095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3329854" y="1144280"/>
            <a:ext cx="2531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3" type="body"/>
          </p:nvPr>
        </p:nvSpPr>
        <p:spPr>
          <a:xfrm>
            <a:off x="438667" y="1144280"/>
            <a:ext cx="2552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1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439026" y="345414"/>
            <a:ext cx="827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4" type="body"/>
          </p:nvPr>
        </p:nvSpPr>
        <p:spPr>
          <a:xfrm>
            <a:off x="437250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rgbClr val="4D4D4F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49" name="Google Shape;149;p26"/>
          <p:cNvSpPr txBox="1"/>
          <p:nvPr>
            <p:ph idx="5" type="body"/>
          </p:nvPr>
        </p:nvSpPr>
        <p:spPr>
          <a:xfrm>
            <a:off x="3326482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50" name="Google Shape;150;p26"/>
          <p:cNvSpPr txBox="1"/>
          <p:nvPr>
            <p:ph idx="6" type="body"/>
          </p:nvPr>
        </p:nvSpPr>
        <p:spPr>
          <a:xfrm>
            <a:off x="6214146" y="1920729"/>
            <a:ext cx="25038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11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5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SzPts val="1200"/>
              <a:buFont typeface="Calibri"/>
              <a:buChar char="»"/>
              <a:defRPr sz="1200"/>
            </a:lvl9pPr>
          </a:lstStyle>
          <a:p/>
        </p:txBody>
      </p:sp>
      <p:sp>
        <p:nvSpPr>
          <p:cNvPr id="151" name="Google Shape;151;p26"/>
          <p:cNvSpPr txBox="1"/>
          <p:nvPr>
            <p:ph idx="10" type="dt"/>
          </p:nvPr>
        </p:nvSpPr>
        <p:spPr>
          <a:xfrm>
            <a:off x="-234054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+ Pull Quote">
  <p:cSld name="Bullets + Pull Quot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7"/>
          <p:cNvGrpSpPr/>
          <p:nvPr/>
        </p:nvGrpSpPr>
        <p:grpSpPr>
          <a:xfrm>
            <a:off x="4448202" y="1229873"/>
            <a:ext cx="4695530" cy="2856013"/>
            <a:chOff x="6127749" y="1639737"/>
            <a:chExt cx="5344332" cy="3783300"/>
          </a:xfrm>
        </p:grpSpPr>
        <p:sp>
          <p:nvSpPr>
            <p:cNvPr id="154" name="Google Shape;154;p27"/>
            <p:cNvSpPr/>
            <p:nvPr/>
          </p:nvSpPr>
          <p:spPr>
            <a:xfrm>
              <a:off x="11365581" y="1639737"/>
              <a:ext cx="106500" cy="3783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6127749" y="1639737"/>
              <a:ext cx="5237700" cy="3783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859817" y="3552444"/>
            <a:ext cx="3297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2" type="body"/>
          </p:nvPr>
        </p:nvSpPr>
        <p:spPr>
          <a:xfrm>
            <a:off x="4739962" y="1508760"/>
            <a:ext cx="3423300" cy="18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437996" y="345414"/>
            <a:ext cx="832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3" type="body"/>
          </p:nvPr>
        </p:nvSpPr>
        <p:spPr>
          <a:xfrm>
            <a:off x="437996" y="1229803"/>
            <a:ext cx="38064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800">
                <a:solidFill>
                  <a:schemeClr val="dk1"/>
                </a:solidFill>
              </a:defRPr>
            </a:lvl1pPr>
            <a:lvl2pPr indent="-32385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Calibri"/>
              <a:buChar char="−"/>
              <a:defRPr sz="1500"/>
            </a:lvl2pPr>
            <a:lvl3pPr indent="-3302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 sz="12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0" type="dt"/>
          </p:nvPr>
        </p:nvSpPr>
        <p:spPr>
          <a:xfrm>
            <a:off x="-2209520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_1">
  <p:cSld name="Summary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 rotWithShape="1">
          <a:blip r:embed="rId2">
            <a:alphaModFix/>
          </a:blip>
          <a:srcRect b="0" l="18074" r="13305" t="0"/>
          <a:stretch/>
        </p:blipFill>
        <p:spPr>
          <a:xfrm>
            <a:off x="3163767" y="0"/>
            <a:ext cx="5983236" cy="4883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657600" y="1049274"/>
            <a:ext cx="5049300" cy="3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Calibri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̶"/>
              <a:defRPr sz="2000"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0" type="dt"/>
          </p:nvPr>
        </p:nvSpPr>
        <p:spPr>
          <a:xfrm>
            <a:off x="-2263473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276297" y="1460754"/>
            <a:ext cx="2529900" cy="22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">
  <p:cSld name="Title +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428625" y="1400175"/>
            <a:ext cx="828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̶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̶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type="title"/>
          </p:nvPr>
        </p:nvSpPr>
        <p:spPr>
          <a:xfrm>
            <a:off x="428626" y="730997"/>
            <a:ext cx="8286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1" type="ftr"/>
          </p:nvPr>
        </p:nvSpPr>
        <p:spPr>
          <a:xfrm>
            <a:off x="428625" y="4767263"/>
            <a:ext cx="791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2">
  <p:cSld name="Title + Subtitle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436516" y="611059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100"/>
              <a:buFont typeface="Helvetica Neue"/>
              <a:buNone/>
              <a:defRPr/>
            </a:lvl9pPr>
          </a:lstStyle>
          <a:p/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436517" y="933450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0" type="dt"/>
          </p:nvPr>
        </p:nvSpPr>
        <p:spPr>
          <a:xfrm>
            <a:off x="45731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514349"/>
            <a:ext cx="85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oboto Medium"/>
              <a:buNone/>
              <a:defRPr b="0" i="0" sz="3300" u="none" cap="none" strike="noStrike">
                <a:solidFill>
                  <a:schemeClr val="lt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1"/>
          <p:cNvSpPr txBox="1"/>
          <p:nvPr>
            <p:ph idx="10" type="dt"/>
          </p:nvPr>
        </p:nvSpPr>
        <p:spPr>
          <a:xfrm>
            <a:off x="457319" y="4767263"/>
            <a:ext cx="21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428626" y="730997"/>
            <a:ext cx="8286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 Medium"/>
              <a:buNone/>
              <a:defRPr b="0" i="0" sz="24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428625" y="1400174"/>
            <a:ext cx="82866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oppins"/>
              <a:buNone/>
              <a:defRPr b="0" sz="1500"/>
            </a:lvl1pPr>
            <a:lvl2pPr indent="-3175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̶"/>
              <a:defRPr sz="1100"/>
            </a:lvl4pPr>
            <a:lvl5pPr indent="-2984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̶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82" name="Google Shape;182;p32"/>
          <p:cNvSpPr txBox="1"/>
          <p:nvPr>
            <p:ph idx="11" type="ftr"/>
          </p:nvPr>
        </p:nvSpPr>
        <p:spPr>
          <a:xfrm>
            <a:off x="428625" y="4767263"/>
            <a:ext cx="7915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0" spcFirstLastPara="1" rIns="0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 Thin"/>
                <a:ea typeface="Poppins Thin"/>
                <a:cs typeface="Poppins Thin"/>
                <a:sym typeface="Poppins Th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andard Title and Bullets">
  <p:cSld name="2_Standard Title and Bullet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437996" y="345414"/>
            <a:ext cx="6130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437996" y="1150856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̶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̶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8pPr>
            <a:lvl9pPr indent="-3302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»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10" type="dt"/>
          </p:nvPr>
        </p:nvSpPr>
        <p:spPr>
          <a:xfrm>
            <a:off x="628814" y="4767263"/>
            <a:ext cx="20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37996" y="1150855"/>
            <a:ext cx="82689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̶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̶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alibri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437996" y="345414"/>
            <a:ext cx="8268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800" u="none" cap="none" strike="noStrike">
                <a:solidFill>
                  <a:srgbClr val="4E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7425403" y="4919952"/>
            <a:ext cx="13806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812149" y="4907444"/>
            <a:ext cx="2059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6B6B8"/>
              </a:buClr>
              <a:buSzPts val="700"/>
              <a:buFont typeface="Noto Sans Symbols"/>
              <a:buNone/>
            </a:pPr>
            <a:r>
              <a:rPr b="0" i="0" lang="en" sz="700" u="none" cap="none" strike="noStrike">
                <a:solidFill>
                  <a:srgbClr val="B6B6B8"/>
                </a:solidFill>
                <a:latin typeface="Calibri"/>
                <a:ea typeface="Calibri"/>
                <a:cs typeface="Calibri"/>
                <a:sym typeface="Calibri"/>
              </a:rPr>
              <a:t>©2022 Check Point Software Technologies Ltd. </a:t>
            </a:r>
            <a:endParaRPr sz="1100"/>
          </a:p>
        </p:txBody>
      </p:sp>
      <p:cxnSp>
        <p:nvCxnSpPr>
          <p:cNvPr id="63" name="Google Shape;63;p14"/>
          <p:cNvCxnSpPr/>
          <p:nvPr/>
        </p:nvCxnSpPr>
        <p:spPr>
          <a:xfrm>
            <a:off x="0" y="4876630"/>
            <a:ext cx="9144000" cy="3000"/>
          </a:xfrm>
          <a:prstGeom prst="straightConnector1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" name="Google Shape;64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320" y="4914072"/>
            <a:ext cx="791049" cy="1714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pos="344">
          <p15:clr>
            <a:srgbClr val="F26B43"/>
          </p15:clr>
        </p15:guide>
        <p15:guide id="3" pos="1990">
          <p15:clr>
            <a:srgbClr val="F26B43"/>
          </p15:clr>
        </p15:guide>
        <p15:guide id="4" pos="489">
          <p15:clr>
            <a:srgbClr val="F26B43"/>
          </p15:clr>
        </p15:guide>
        <p15:guide id="5" pos="17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313788" y="959569"/>
            <a:ext cx="3168600" cy="3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59" y="1833825"/>
            <a:ext cx="3460916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/>
        </p:nvSpPr>
        <p:spPr>
          <a:xfrm>
            <a:off x="3963550" y="2282275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vs</a:t>
            </a:r>
            <a:endParaRPr/>
          </a:p>
        </p:txBody>
      </p:sp>
      <p:sp>
        <p:nvSpPr>
          <p:cNvPr id="197" name="Google Shape;197;p34"/>
          <p:cNvSpPr txBox="1"/>
          <p:nvPr/>
        </p:nvSpPr>
        <p:spPr>
          <a:xfrm>
            <a:off x="4877225" y="2366875"/>
            <a:ext cx="4044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Other API Solutions</a:t>
            </a:r>
            <a:endParaRPr b="1"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Avanan released a cloud-first architecture in 2015, securing O365 and G-Suite natively</a:t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Simple installation procedure takes 5 minutes</a:t>
            </a:r>
            <a:br>
              <a:rPr lang="en" sz="1600">
                <a:solidFill>
                  <a:srgbClr val="38761D"/>
                </a:solidFill>
              </a:rPr>
            </a:b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Full support for cloud-sharing and chat apps including OneDrive, SharePoint, </a:t>
            </a:r>
            <a:r>
              <a:rPr lang="en" sz="1600">
                <a:solidFill>
                  <a:srgbClr val="38761D"/>
                </a:solidFill>
              </a:rPr>
              <a:t>Google</a:t>
            </a:r>
            <a:r>
              <a:rPr lang="en" sz="1600">
                <a:solidFill>
                  <a:srgbClr val="38761D"/>
                </a:solidFill>
              </a:rPr>
              <a:t> Drive, Slack, and Microsoft Teams</a:t>
            </a:r>
            <a:br>
              <a:rPr lang="en" sz="1600">
                <a:solidFill>
                  <a:srgbClr val="38761D"/>
                </a:solidFill>
              </a:rPr>
            </a:b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Pre-emptive protection guarantees phish &amp; malware never deliver to the recipient, not even for one second</a:t>
            </a:r>
            <a:br>
              <a:rPr lang="en" sz="1600">
                <a:solidFill>
                  <a:srgbClr val="38761D"/>
                </a:solidFill>
              </a:rPr>
            </a:br>
            <a:endParaRPr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lang="en" sz="1600">
                <a:solidFill>
                  <a:srgbClr val="38761D"/>
                </a:solidFill>
              </a:rPr>
              <a:t>Avanan's AI and ML (called SmartPhish) looks for 300+ anomalous traits in emails, leading the industry and is further strengthened by Check Point's ThreatCloud</a:t>
            </a:r>
            <a:endParaRPr sz="16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04" name="Google Shape;204;p35"/>
          <p:cNvSpPr txBox="1"/>
          <p:nvPr>
            <p:ph type="title"/>
          </p:nvPr>
        </p:nvSpPr>
        <p:spPr>
          <a:xfrm>
            <a:off x="44733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Core Differences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575" y="188100"/>
            <a:ext cx="2637224" cy="9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API competitors have sprung up since 2015, as a response to cloud-first hype </a:t>
            </a:r>
            <a:r>
              <a:rPr lang="en" sz="1600">
                <a:solidFill>
                  <a:srgbClr val="CC0000"/>
                </a:solidFill>
              </a:rPr>
              <a:t>(e.g., Abnormal, Darktrace, Inky, Perception Point, etc.)</a:t>
            </a:r>
            <a:endParaRPr sz="1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None of our competitors have been able to create a </a:t>
            </a:r>
            <a:r>
              <a:rPr b="1" lang="en" sz="1600">
                <a:solidFill>
                  <a:srgbClr val="CC0000"/>
                </a:solidFill>
              </a:rPr>
              <a:t>true</a:t>
            </a:r>
            <a:r>
              <a:rPr lang="en" sz="1600">
                <a:solidFill>
                  <a:srgbClr val="CC0000"/>
                </a:solidFill>
              </a:rPr>
              <a:t> inline approach to prevent cyber-threats</a:t>
            </a:r>
            <a:br>
              <a:rPr lang="en" sz="1600">
                <a:solidFill>
                  <a:srgbClr val="CC0000"/>
                </a:solidFill>
              </a:rPr>
            </a:b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Many competitors claim their remediation is the fastest, but they're always reactive in approach. Malicious content must be delivered first before detection takes place</a:t>
            </a:r>
            <a:endParaRPr sz="16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  <a:p>
            <a:pPr indent="-266700" lvl="0" marL="3429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Many focus narrowly on email, forgetting file-sharing apps and chat services as a growing vector of attack</a:t>
            </a:r>
            <a:endParaRPr sz="1600">
              <a:solidFill>
                <a:srgbClr val="38761D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2222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13" name="Google Shape;213;p36"/>
          <p:cNvSpPr txBox="1"/>
          <p:nvPr>
            <p:ph type="title"/>
          </p:nvPr>
        </p:nvSpPr>
        <p:spPr>
          <a:xfrm>
            <a:off x="44733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Core Differences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6144000" y="0"/>
            <a:ext cx="3000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Other API Solutions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22" name="Google Shape;222;p37"/>
          <p:cNvSpPr txBox="1"/>
          <p:nvPr>
            <p:ph type="title"/>
          </p:nvPr>
        </p:nvSpPr>
        <p:spPr>
          <a:xfrm>
            <a:off x="447331" y="3242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Primary Comparisons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24" name="Google Shape;224;p37"/>
          <p:cNvGraphicFramePr/>
          <p:nvPr/>
        </p:nvGraphicFramePr>
        <p:xfrm>
          <a:off x="952500" y="73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{E4452FEF-1BE1-44F1-A8C8-6C1FA0F2FFE4}</a:tableStyleId>
              </a:tblPr>
              <a:tblGrid>
                <a:gridCol w="2413000"/>
                <a:gridCol w="2413000"/>
                <a:gridCol w="2413000"/>
              </a:tblGrid>
              <a:tr h="3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Other API Solutions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Installation Time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5 Minutes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5 to 30 Minutes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Deployment Method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Inline API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Reactive API</a:t>
                      </a:r>
                      <a:r>
                        <a:rPr lang="en">
                          <a:solidFill>
                            <a:srgbClr val="CC0000"/>
                          </a:solidFill>
                        </a:rPr>
                        <a:t> 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Pre-Emptive Protection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0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Average Time Threat Sits in User Inbox Before Remediation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0 seconds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10 to 120 seconds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9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Full Sandboxing of Attachments via AI/ML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Slack and Teams Support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6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/>
        </p:nvSpPr>
        <p:spPr>
          <a:xfrm>
            <a:off x="338739" y="1217175"/>
            <a:ext cx="67992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600">
              <a:solidFill>
                <a:srgbClr val="CC0000"/>
              </a:solidFill>
            </a:endParaRPr>
          </a:p>
        </p:txBody>
      </p:sp>
      <p:sp>
        <p:nvSpPr>
          <p:cNvPr id="231" name="Google Shape;231;p38"/>
          <p:cNvSpPr txBox="1"/>
          <p:nvPr>
            <p:ph type="title"/>
          </p:nvPr>
        </p:nvSpPr>
        <p:spPr>
          <a:xfrm>
            <a:off x="451231" y="133175"/>
            <a:ext cx="827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Secondary </a:t>
            </a:r>
            <a:r>
              <a:rPr b="1" lang="en" sz="2000">
                <a:solidFill>
                  <a:srgbClr val="000000"/>
                </a:solidFill>
              </a:rPr>
              <a:t>Comparisons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"/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 txBox="1"/>
          <p:nvPr/>
        </p:nvSpPr>
        <p:spPr>
          <a:xfrm>
            <a:off x="447331" y="646582"/>
            <a:ext cx="82788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DDECF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33" name="Google Shape;233;p38"/>
          <p:cNvGraphicFramePr/>
          <p:nvPr/>
        </p:nvGraphicFramePr>
        <p:xfrm>
          <a:off x="841775" y="44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{E4452FEF-1BE1-44F1-A8C8-6C1FA0F2FFE4}</a:tableStyleId>
              </a:tblPr>
              <a:tblGrid>
                <a:gridCol w="2555875"/>
                <a:gridCol w="2270125"/>
                <a:gridCol w="2413000"/>
              </a:tblGrid>
              <a:tr h="5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Other API Solutions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 Loss Protection Support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(Full PII, PHI, HIPAA, etc.)</a:t>
                      </a:r>
                      <a:endParaRPr sz="10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Limited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r>
                        <a:rPr lang="en" sz="1000">
                          <a:solidFill>
                            <a:srgbClr val="CC0000"/>
                          </a:solidFill>
                        </a:rPr>
                        <a:t>(If supported, may require separate licensing and dashboards to accomplish)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Complete Support for Business Email Compromise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 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(Azure Directory and Google Directory integrations are native)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endParaRPr sz="11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Maybe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</a:rPr>
                        <a:t>(Abnormal supports native directory integration; all other solutions may require hand-typing of VIP lists)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4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Full Support for Allow-Lists and Blocklists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</a:t>
                      </a: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including senders, IP addresses, subject, links in body, MD5 hash</a:t>
                      </a: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)</a:t>
                      </a:r>
                      <a:endParaRPr sz="13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 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File Sandboxing Emulation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Yes</a:t>
                      </a:r>
                      <a:br>
                        <a:rPr lang="en">
                          <a:solidFill>
                            <a:srgbClr val="38761D"/>
                          </a:solidFill>
                        </a:rPr>
                      </a:br>
                      <a:r>
                        <a:rPr lang="en" sz="1000">
                          <a:solidFill>
                            <a:srgbClr val="38761D"/>
                          </a:solidFill>
                        </a:rPr>
                        <a:t>(Via Check Point SandBlast)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  <a:br>
                        <a:rPr lang="en">
                          <a:solidFill>
                            <a:srgbClr val="CC0000"/>
                          </a:solidFill>
                        </a:rPr>
                      </a:b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5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Total # of Inspections for Anti-Phishing AI and ML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300+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Significantly less, often updated reactively</a:t>
                      </a:r>
                      <a:endParaRPr sz="1000"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7_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